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465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5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02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7296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491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313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173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86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0318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9416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55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7D458-C22C-46B1-AB45-0672EDBE0FA9}" type="datetimeFigureOut">
              <a:rPr lang="en-GB" smtClean="0"/>
              <a:pPr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E206-52F6-476C-91F8-9AD8BED8CA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435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Charlie and the Chocolate Factory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3176" y="3602038"/>
            <a:ext cx="3631475" cy="604202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Creative Poem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Image result for Unusual Chocolate b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823" y="3118326"/>
            <a:ext cx="2914650" cy="1571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487" y="2801938"/>
            <a:ext cx="3740467" cy="22011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109" y="4454435"/>
            <a:ext cx="4219301" cy="24035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707" y="226198"/>
            <a:ext cx="2857500" cy="1600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830490" y="160339"/>
            <a:ext cx="3213463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L.O.</a:t>
            </a:r>
          </a:p>
          <a:p>
            <a:r>
              <a:rPr lang="en-GB" dirty="0" smtClean="0"/>
              <a:t>T</a:t>
            </a:r>
            <a:r>
              <a:rPr lang="en-GB" b="1" dirty="0" smtClean="0">
                <a:solidFill>
                  <a:srgbClr val="002060"/>
                </a:solidFill>
              </a:rPr>
              <a:t>o use vocabulary in a creative way to construct a poem</a:t>
            </a:r>
            <a:endParaRPr lang="en-GB" b="1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3852" y="192860"/>
            <a:ext cx="27432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07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Unusual Chocolate b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158" y="1453106"/>
            <a:ext cx="3533775" cy="35337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882743" y="160338"/>
            <a:ext cx="3161212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L.O.</a:t>
            </a:r>
          </a:p>
          <a:p>
            <a:r>
              <a:rPr lang="en-GB" dirty="0" smtClean="0"/>
              <a:t>T</a:t>
            </a:r>
            <a:r>
              <a:rPr lang="en-GB" b="1" dirty="0" smtClean="0">
                <a:solidFill>
                  <a:srgbClr val="002060"/>
                </a:solidFill>
              </a:rPr>
              <a:t>o use vocabulary in a creative way to construct a poem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7981405" y="1280160"/>
            <a:ext cx="3487783" cy="612648"/>
          </a:xfrm>
          <a:prstGeom prst="borderCallout1">
            <a:avLst>
              <a:gd name="adj1" fmla="val 52865"/>
              <a:gd name="adj2" fmla="val -1190"/>
              <a:gd name="adj3" fmla="val 133822"/>
              <a:gd name="adj4" fmla="val -218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(1) Metaphor for what it looks like</a:t>
            </a:r>
            <a:endParaRPr lang="en-GB" b="1" dirty="0"/>
          </a:p>
        </p:txBody>
      </p:sp>
      <p:sp>
        <p:nvSpPr>
          <p:cNvPr id="7" name="Line Callout 1 6"/>
          <p:cNvSpPr/>
          <p:nvPr/>
        </p:nvSpPr>
        <p:spPr>
          <a:xfrm>
            <a:off x="8725989" y="2351314"/>
            <a:ext cx="3174274" cy="612648"/>
          </a:xfrm>
          <a:prstGeom prst="borderCallout1">
            <a:avLst>
              <a:gd name="adj1" fmla="val 50733"/>
              <a:gd name="adj2" fmla="val 238"/>
              <a:gd name="adj3" fmla="val 138086"/>
              <a:gd name="adj4" fmla="val -465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(2) Detail for visual impact</a:t>
            </a:r>
            <a:endParaRPr lang="en-GB" b="1" dirty="0"/>
          </a:p>
        </p:txBody>
      </p:sp>
      <p:sp>
        <p:nvSpPr>
          <p:cNvPr id="8" name="Line Callout 1 7"/>
          <p:cNvSpPr/>
          <p:nvPr/>
        </p:nvSpPr>
        <p:spPr>
          <a:xfrm>
            <a:off x="8373290" y="3553097"/>
            <a:ext cx="3095897" cy="612648"/>
          </a:xfrm>
          <a:prstGeom prst="borderCallout1">
            <a:avLst>
              <a:gd name="adj1" fmla="val 50733"/>
              <a:gd name="adj2" fmla="val 106"/>
              <a:gd name="adj3" fmla="val 3758"/>
              <a:gd name="adj4" fmla="val -36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(3) Describe its size and shape</a:t>
            </a:r>
            <a:endParaRPr lang="en-GB" b="1" dirty="0"/>
          </a:p>
        </p:txBody>
      </p:sp>
      <p:sp>
        <p:nvSpPr>
          <p:cNvPr id="9" name="Line Callout 1 8"/>
          <p:cNvSpPr/>
          <p:nvPr/>
        </p:nvSpPr>
        <p:spPr>
          <a:xfrm>
            <a:off x="8203474" y="4872446"/>
            <a:ext cx="3500846" cy="612648"/>
          </a:xfrm>
          <a:prstGeom prst="borderCallout1">
            <a:avLst>
              <a:gd name="adj1" fmla="val 52865"/>
              <a:gd name="adj2" fmla="val -870"/>
              <a:gd name="adj3" fmla="val -11167"/>
              <a:gd name="adj4" fmla="val -27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(4) What might you say to it?</a:t>
            </a:r>
            <a:endParaRPr lang="en-GB" b="1" dirty="0"/>
          </a:p>
        </p:txBody>
      </p:sp>
      <p:sp>
        <p:nvSpPr>
          <p:cNvPr id="10" name="Line Callout 1 9"/>
          <p:cNvSpPr/>
          <p:nvPr/>
        </p:nvSpPr>
        <p:spPr>
          <a:xfrm>
            <a:off x="7981405" y="6113417"/>
            <a:ext cx="3344092" cy="612648"/>
          </a:xfrm>
          <a:prstGeom prst="borderCallout1">
            <a:avLst>
              <a:gd name="adj1" fmla="val 57130"/>
              <a:gd name="adj2" fmla="val -130"/>
              <a:gd name="adj3" fmla="val -186007"/>
              <a:gd name="adj4" fmla="val -40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(5) If it had a voice what would it say to you?</a:t>
            </a:r>
            <a:endParaRPr lang="en-GB" b="1" dirty="0"/>
          </a:p>
        </p:txBody>
      </p:sp>
      <p:sp>
        <p:nvSpPr>
          <p:cNvPr id="11" name="Line Callout 1 10"/>
          <p:cNvSpPr/>
          <p:nvPr/>
        </p:nvSpPr>
        <p:spPr>
          <a:xfrm>
            <a:off x="3422469" y="5708469"/>
            <a:ext cx="2939142" cy="1017596"/>
          </a:xfrm>
          <a:prstGeom prst="borderCallout1">
            <a:avLst>
              <a:gd name="adj1" fmla="val 1692"/>
              <a:gd name="adj2" fmla="val 50334"/>
              <a:gd name="adj3" fmla="val -69889"/>
              <a:gd name="adj4" fmla="val 54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(6) What sounds do you hear around you whilst focusing on the chocolate?</a:t>
            </a:r>
            <a:endParaRPr lang="en-GB" b="1" dirty="0"/>
          </a:p>
        </p:txBody>
      </p:sp>
      <p:sp>
        <p:nvSpPr>
          <p:cNvPr id="12" name="Line Callout 1 11"/>
          <p:cNvSpPr/>
          <p:nvPr/>
        </p:nvSpPr>
        <p:spPr>
          <a:xfrm>
            <a:off x="155575" y="5185954"/>
            <a:ext cx="2182676" cy="612648"/>
          </a:xfrm>
          <a:prstGeom prst="borderCallout1">
            <a:avLst>
              <a:gd name="adj1" fmla="val 46468"/>
              <a:gd name="adj2" fmla="val 101508"/>
              <a:gd name="adj3" fmla="val -107116"/>
              <a:gd name="adj4" fmla="val 161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(8) Describe its texture to the touch </a:t>
            </a:r>
            <a:endParaRPr lang="en-GB" b="1" dirty="0"/>
          </a:p>
        </p:txBody>
      </p:sp>
      <p:sp>
        <p:nvSpPr>
          <p:cNvPr id="13" name="Line Callout 1 12"/>
          <p:cNvSpPr/>
          <p:nvPr/>
        </p:nvSpPr>
        <p:spPr>
          <a:xfrm>
            <a:off x="155575" y="4389120"/>
            <a:ext cx="2435226" cy="612648"/>
          </a:xfrm>
          <a:prstGeom prst="borderCallout1">
            <a:avLst>
              <a:gd name="adj1" fmla="val -45216"/>
              <a:gd name="adj2" fmla="val 146154"/>
              <a:gd name="adj3" fmla="val 50666"/>
              <a:gd name="adj4" fmla="val 1005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(9) What is the result of touching it?</a:t>
            </a:r>
            <a:endParaRPr lang="en-GB" b="1" dirty="0"/>
          </a:p>
        </p:txBody>
      </p:sp>
      <p:sp>
        <p:nvSpPr>
          <p:cNvPr id="14" name="Line Callout 1 13"/>
          <p:cNvSpPr/>
          <p:nvPr/>
        </p:nvSpPr>
        <p:spPr>
          <a:xfrm>
            <a:off x="1" y="3226526"/>
            <a:ext cx="2590800" cy="939219"/>
          </a:xfrm>
          <a:prstGeom prst="borderCallout1">
            <a:avLst>
              <a:gd name="adj1" fmla="val 50733"/>
              <a:gd name="adj2" fmla="val 99938"/>
              <a:gd name="adj3" fmla="val -4771"/>
              <a:gd name="adj4" fmla="val 1477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(10) Describe the sensation in your mouth when you 1</a:t>
            </a:r>
            <a:r>
              <a:rPr lang="en-GB" b="1" baseline="30000" dirty="0" smtClean="0"/>
              <a:t>st</a:t>
            </a:r>
            <a:r>
              <a:rPr lang="en-GB" b="1" dirty="0" smtClean="0"/>
              <a:t> put it in</a:t>
            </a:r>
            <a:endParaRPr lang="en-GB" b="1" dirty="0"/>
          </a:p>
        </p:txBody>
      </p:sp>
      <p:sp>
        <p:nvSpPr>
          <p:cNvPr id="15" name="Line Callout 1 14"/>
          <p:cNvSpPr/>
          <p:nvPr/>
        </p:nvSpPr>
        <p:spPr>
          <a:xfrm>
            <a:off x="155574" y="2155371"/>
            <a:ext cx="2827111" cy="612648"/>
          </a:xfrm>
          <a:prstGeom prst="borderCallout1">
            <a:avLst>
              <a:gd name="adj1" fmla="val 50733"/>
              <a:gd name="adj2" fmla="val 100250"/>
              <a:gd name="adj3" fmla="val 71988"/>
              <a:gd name="adj4" fmla="val 1243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(11) Then bite into it and describe it</a:t>
            </a:r>
            <a:endParaRPr lang="en-GB" b="1" dirty="0"/>
          </a:p>
        </p:txBody>
      </p:sp>
      <p:sp>
        <p:nvSpPr>
          <p:cNvPr id="16" name="Line Callout 1 15"/>
          <p:cNvSpPr/>
          <p:nvPr/>
        </p:nvSpPr>
        <p:spPr>
          <a:xfrm>
            <a:off x="460375" y="6230983"/>
            <a:ext cx="2522310" cy="612648"/>
          </a:xfrm>
          <a:prstGeom prst="borderCallout1">
            <a:avLst>
              <a:gd name="adj1" fmla="val 1693"/>
              <a:gd name="adj2" fmla="val 50707"/>
              <a:gd name="adj3" fmla="val -198801"/>
              <a:gd name="adj4" fmla="val 1294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(7) Imagine its aroma and describe it</a:t>
            </a:r>
            <a:endParaRPr lang="en-GB" b="1" dirty="0"/>
          </a:p>
        </p:txBody>
      </p:sp>
      <p:sp>
        <p:nvSpPr>
          <p:cNvPr id="17" name="Line Callout 1 16"/>
          <p:cNvSpPr/>
          <p:nvPr/>
        </p:nvSpPr>
        <p:spPr>
          <a:xfrm>
            <a:off x="6361611" y="718457"/>
            <a:ext cx="1423852" cy="612648"/>
          </a:xfrm>
          <a:prstGeom prst="borderCallout1">
            <a:avLst>
              <a:gd name="adj1" fmla="val 48601"/>
              <a:gd name="adj2" fmla="val 841"/>
              <a:gd name="adj3" fmla="val 121029"/>
              <a:gd name="adj4" fmla="val -511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(0) Where are you?</a:t>
            </a:r>
            <a:endParaRPr lang="en-GB" b="1" dirty="0"/>
          </a:p>
        </p:txBody>
      </p:sp>
      <p:sp>
        <p:nvSpPr>
          <p:cNvPr id="18" name="Line Callout 1 17"/>
          <p:cNvSpPr/>
          <p:nvPr/>
        </p:nvSpPr>
        <p:spPr>
          <a:xfrm>
            <a:off x="1254034" y="718456"/>
            <a:ext cx="2286000" cy="734649"/>
          </a:xfrm>
          <a:prstGeom prst="borderCallout1">
            <a:avLst>
              <a:gd name="adj1" fmla="val 218737"/>
              <a:gd name="adj2" fmla="val 107906"/>
              <a:gd name="adj3" fmla="val 104294"/>
              <a:gd name="adj4" fmla="val 50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(12) Afterthoughts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38251" y="160338"/>
            <a:ext cx="6126480" cy="3693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My Chocolate Poem (inspired by Roald Dahl)</a:t>
            </a:r>
            <a:endParaRPr lang="en-GB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31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80" y="705394"/>
            <a:ext cx="82687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Tantalising </a:t>
            </a:r>
            <a:r>
              <a:rPr lang="en-GB" sz="2400" b="1" u="sng" dirty="0" smtClean="0"/>
              <a:t>Temptation </a:t>
            </a:r>
            <a:r>
              <a:rPr lang="en-GB" sz="2400" i="1" dirty="0" smtClean="0"/>
              <a:t>(Example, following the model)</a:t>
            </a:r>
            <a:endParaRPr lang="en-GB" sz="2400" i="1" dirty="0" smtClean="0"/>
          </a:p>
          <a:p>
            <a:endParaRPr lang="en-GB" sz="2400" dirty="0"/>
          </a:p>
          <a:p>
            <a:r>
              <a:rPr lang="en-GB" sz="2400" b="1" dirty="0" smtClean="0"/>
              <a:t>The plate in the café smouldered with something heavenly.</a:t>
            </a:r>
          </a:p>
          <a:p>
            <a:r>
              <a:rPr lang="en-GB" sz="2400" b="1" dirty="0" smtClean="0"/>
              <a:t>This was the food of the gods.</a:t>
            </a:r>
          </a:p>
          <a:p>
            <a:r>
              <a:rPr lang="en-GB" sz="2400" b="1" dirty="0" smtClean="0"/>
              <a:t>The little parcels stacked on a plate</a:t>
            </a:r>
          </a:p>
          <a:p>
            <a:r>
              <a:rPr lang="en-GB" sz="2400" b="1" dirty="0" smtClean="0"/>
              <a:t>Oozing umber opulence.</a:t>
            </a:r>
          </a:p>
          <a:p>
            <a:r>
              <a:rPr lang="en-GB" sz="2400" b="1" i="1" dirty="0" smtClean="0"/>
              <a:t>I want to devour you</a:t>
            </a:r>
            <a:r>
              <a:rPr lang="en-GB" sz="2400" b="1" dirty="0" smtClean="0"/>
              <a:t>, I say in my head.</a:t>
            </a:r>
            <a:endParaRPr lang="en-GB" sz="2400" b="1" dirty="0"/>
          </a:p>
          <a:p>
            <a:r>
              <a:rPr lang="en-GB" sz="2400" b="1" i="1" dirty="0" smtClean="0"/>
              <a:t>If you do, you’ll die of over-indulgence</a:t>
            </a:r>
            <a:r>
              <a:rPr lang="en-GB" sz="2400" b="1" dirty="0" smtClean="0"/>
              <a:t>, it replies.</a:t>
            </a:r>
          </a:p>
          <a:p>
            <a:r>
              <a:rPr lang="en-GB" sz="2400" b="1" dirty="0" smtClean="0"/>
              <a:t>Meanwhile, I hear the lips of other customers smacking.</a:t>
            </a:r>
          </a:p>
          <a:p>
            <a:r>
              <a:rPr lang="en-GB" sz="2400" b="1" dirty="0" smtClean="0"/>
              <a:t>Aromas of peppery almond waft in my direction.</a:t>
            </a:r>
          </a:p>
          <a:p>
            <a:r>
              <a:rPr lang="en-GB" sz="2400" b="1" dirty="0" smtClean="0"/>
              <a:t>I surreptitiously grab one when no-one is looking,</a:t>
            </a:r>
          </a:p>
          <a:p>
            <a:r>
              <a:rPr lang="en-GB" sz="2400" b="1" dirty="0" smtClean="0"/>
              <a:t>But regret its sugary wetness on my sweaty palm.</a:t>
            </a:r>
          </a:p>
          <a:p>
            <a:r>
              <a:rPr lang="en-GB" sz="2400" b="1" dirty="0" smtClean="0"/>
              <a:t>I have no option but to suck it.</a:t>
            </a:r>
          </a:p>
          <a:p>
            <a:r>
              <a:rPr lang="en-GB" sz="2400" b="1" dirty="0" smtClean="0"/>
              <a:t>Before I can bite into it, my teeth are glued tight.</a:t>
            </a:r>
            <a:endParaRPr lang="en-GB" sz="2400" b="1" dirty="0"/>
          </a:p>
          <a:p>
            <a:r>
              <a:rPr lang="en-GB" sz="2400" b="1" dirty="0" smtClean="0"/>
              <a:t>The chocolate demon has trapped me.</a:t>
            </a:r>
          </a:p>
        </p:txBody>
      </p:sp>
    </p:spTree>
    <p:extLst>
      <p:ext uri="{BB962C8B-B14F-4D97-AF65-F5344CB8AC3E}">
        <p14:creationId xmlns:p14="http://schemas.microsoft.com/office/powerpoint/2010/main" xmlns="" val="119609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302</Words>
  <Application>Microsoft Office PowerPoint</Application>
  <PresentationFormat>Custom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Charlie and the Chocolate Factory</vt:lpstr>
      <vt:lpstr>Slide 2</vt:lpstr>
      <vt:lpstr>Slide 3</vt:lpstr>
    </vt:vector>
  </TitlesOfParts>
  <Company>Chichester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Charlie and the Chocolate Factory</dc:title>
  <dc:creator>Colin Old</dc:creator>
  <cp:lastModifiedBy>Colin</cp:lastModifiedBy>
  <cp:revision>10</cp:revision>
  <dcterms:created xsi:type="dcterms:W3CDTF">2019-04-30T12:32:27Z</dcterms:created>
  <dcterms:modified xsi:type="dcterms:W3CDTF">2021-02-02T01:40:05Z</dcterms:modified>
</cp:coreProperties>
</file>